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3"/>
  </p:sldMasterIdLst>
  <p:notesMasterIdLst>
    <p:notesMasterId r:id="rId5"/>
  </p:notesMasterIdLst>
  <p:sldIdLst>
    <p:sldId id="346" r:id="rId4"/>
    <p:sldId id="339" r:id="rId6"/>
    <p:sldId id="342" r:id="rId7"/>
    <p:sldId id="343" r:id="rId8"/>
    <p:sldId id="344" r:id="rId9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9" userDrawn="1">
          <p15:clr>
            <a:srgbClr val="A4A3A4"/>
          </p15:clr>
        </p15:guide>
        <p15:guide id="2" pos="1731" userDrawn="1">
          <p15:clr>
            <a:srgbClr val="A4A3A4"/>
          </p15:clr>
        </p15:guide>
        <p15:guide id="3" pos="3880" userDrawn="1">
          <p15:clr>
            <a:srgbClr val="A4A3A4"/>
          </p15:clr>
        </p15:guide>
        <p15:guide id="4" pos="59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2828"/>
    <a:srgbClr val="AE1B19"/>
    <a:srgbClr val="FBCB78"/>
    <a:srgbClr val="AE0A08"/>
    <a:srgbClr val="FEF4D4"/>
    <a:srgbClr val="FFCFAA"/>
    <a:srgbClr val="FFD1A9"/>
    <a:srgbClr val="FBECD8"/>
    <a:srgbClr val="D7271E"/>
    <a:srgbClr val="FEF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4" autoAdjust="0"/>
  </p:normalViewPr>
  <p:slideViewPr>
    <p:cSldViewPr snapToGrid="0" showGuides="1">
      <p:cViewPr>
        <p:scale>
          <a:sx n="75" d="100"/>
          <a:sy n="75" d="100"/>
        </p:scale>
        <p:origin x="-1914" y="-942"/>
      </p:cViewPr>
      <p:guideLst>
        <p:guide orient="horz" pos="2129"/>
        <p:guide pos="1731"/>
        <p:guide pos="3880"/>
        <p:guide pos="59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54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CEB5C-B62A-4DDD-8B92-911E16FD1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E4C91-05EE-4E11-9F24-62F73AE36E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E4C91-05EE-4E11-9F24-62F73AE36E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E4C91-05EE-4E11-9F24-62F73AE36E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E4C91-05EE-4E11-9F24-62F73AE36E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E4C91-05EE-4E11-9F24-62F73AE36E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E4C91-05EE-4E11-9F24-62F73AE36E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804" y="67211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2088D-0144-4551-8248-CED4D0CE2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F82A7-7975-47A0-8895-0BD20C0EC3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3.xml"/><Relationship Id="rId7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2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30.xml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3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5" Type="http://schemas.openxmlformats.org/officeDocument/2006/relationships/notesSlide" Target="../notesSlides/notesSlide5.xml"/><Relationship Id="rId24" Type="http://schemas.openxmlformats.org/officeDocument/2006/relationships/slideLayout" Target="../slideLayouts/slideLayout3.xml"/><Relationship Id="rId23" Type="http://schemas.openxmlformats.org/officeDocument/2006/relationships/tags" Target="../tags/tag53.xml"/><Relationship Id="rId22" Type="http://schemas.openxmlformats.org/officeDocument/2006/relationships/tags" Target="../tags/tag52.xml"/><Relationship Id="rId21" Type="http://schemas.openxmlformats.org/officeDocument/2006/relationships/tags" Target="../tags/tag51.xml"/><Relationship Id="rId20" Type="http://schemas.openxmlformats.org/officeDocument/2006/relationships/tags" Target="../tags/tag50.xml"/><Relationship Id="rId2" Type="http://schemas.openxmlformats.org/officeDocument/2006/relationships/tags" Target="../tags/tag32.xml"/><Relationship Id="rId19" Type="http://schemas.openxmlformats.org/officeDocument/2006/relationships/tags" Target="../tags/tag49.xml"/><Relationship Id="rId18" Type="http://schemas.openxmlformats.org/officeDocument/2006/relationships/tags" Target="../tags/tag48.xml"/><Relationship Id="rId17" Type="http://schemas.openxmlformats.org/officeDocument/2006/relationships/tags" Target="../tags/tag47.xml"/><Relationship Id="rId16" Type="http://schemas.openxmlformats.org/officeDocument/2006/relationships/tags" Target="../tags/tag46.xml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4365" y="1927225"/>
            <a:ext cx="1104963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600" b="1">
                <a:solidFill>
                  <a:schemeClr val="accent4">
                    <a:lumMod val="40000"/>
                    <a:lumOff val="60000"/>
                  </a:schemeClr>
                </a:solidFill>
                <a:latin typeface="华光中圆_CNKI" panose="02000500000000000000" charset="-122"/>
                <a:ea typeface="华光中圆_CNKI" panose="02000500000000000000" charset="-122"/>
                <a:cs typeface="黑体" panose="02010609060101010101" charset="-122"/>
              </a:rPr>
              <a:t>上海市松江区重大财政支出</a:t>
            </a:r>
            <a:endParaRPr lang="zh-CN" altLang="en-US" sz="6600" b="1">
              <a:solidFill>
                <a:schemeClr val="accent4">
                  <a:lumMod val="40000"/>
                  <a:lumOff val="60000"/>
                </a:schemeClr>
              </a:solidFill>
              <a:latin typeface="华光中圆_CNKI" panose="02000500000000000000" charset="-122"/>
              <a:ea typeface="华光中圆_CNKI" panose="02000500000000000000" charset="-122"/>
              <a:cs typeface="黑体" panose="02010609060101010101" charset="-122"/>
            </a:endParaRPr>
          </a:p>
          <a:p>
            <a:pPr algn="ctr"/>
            <a:r>
              <a:rPr lang="zh-CN" altLang="en-US" sz="6600" b="1">
                <a:solidFill>
                  <a:schemeClr val="accent4">
                    <a:lumMod val="40000"/>
                    <a:lumOff val="60000"/>
                  </a:schemeClr>
                </a:solidFill>
                <a:latin typeface="华光中圆_CNKI" panose="02000500000000000000" charset="-122"/>
                <a:ea typeface="华光中圆_CNKI" panose="02000500000000000000" charset="-122"/>
                <a:cs typeface="黑体" panose="02010609060101010101" charset="-122"/>
              </a:rPr>
              <a:t>预算绩效</a:t>
            </a:r>
            <a:r>
              <a:rPr lang="zh-CN" altLang="en-US" sz="6600" b="1">
                <a:solidFill>
                  <a:schemeClr val="accent4">
                    <a:lumMod val="40000"/>
                    <a:lumOff val="60000"/>
                  </a:schemeClr>
                </a:solidFill>
                <a:latin typeface="华光中圆_CNKI" panose="02000500000000000000" charset="-122"/>
                <a:ea typeface="华光中圆_CNKI" panose="02000500000000000000" charset="-122"/>
                <a:cs typeface="黑体" panose="02010609060101010101" charset="-122"/>
              </a:rPr>
              <a:t>管理办法</a:t>
            </a:r>
            <a:endParaRPr lang="zh-CN" altLang="en-US" sz="6600" b="1">
              <a:solidFill>
                <a:schemeClr val="accent4">
                  <a:lumMod val="40000"/>
                  <a:lumOff val="60000"/>
                </a:schemeClr>
              </a:solidFill>
              <a:latin typeface="华光中圆_CNKI" panose="02000500000000000000" charset="-122"/>
              <a:ea typeface="华光中圆_CNKI" panose="02000500000000000000" charset="-122"/>
              <a:cs typeface="黑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512185" y="374015"/>
            <a:ext cx="4901565" cy="1343025"/>
          </a:xfrm>
          <a:prstGeom prst="rect">
            <a:avLst/>
          </a:prstGeom>
        </p:spPr>
      </p:pic>
      <p:sp>
        <p:nvSpPr>
          <p:cNvPr id="7" name="对角圆角矩形 6"/>
          <p:cNvSpPr/>
          <p:nvPr/>
        </p:nvSpPr>
        <p:spPr>
          <a:xfrm>
            <a:off x="1085850" y="4714240"/>
            <a:ext cx="2952115" cy="81026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 b="1" dirty="0">
                <a:solidFill>
                  <a:schemeClr val="accent2">
                    <a:lumMod val="75000"/>
                  </a:schemeClr>
                </a:solidFill>
                <a:effectLst/>
                <a:latin typeface="华光中圆_CNKI" panose="02000500000000000000" charset="-122"/>
                <a:ea typeface="华光中圆_CNKI" panose="02000500000000000000" charset="-122"/>
                <a:cs typeface="+mn-ea"/>
                <a:sym typeface="+mn-ea"/>
              </a:rPr>
              <a:t>政策图解</a:t>
            </a:r>
            <a:endParaRPr lang="zh-CN" altLang="en-US" sz="3600" b="1" dirty="0">
              <a:solidFill>
                <a:schemeClr val="accent2">
                  <a:lumMod val="75000"/>
                </a:schemeClr>
              </a:solidFill>
              <a:effectLst/>
              <a:latin typeface="华光中圆_CNKI" panose="02000500000000000000" charset="-122"/>
              <a:ea typeface="华光中圆_CNKI" panose="02000500000000000000" charset="-122"/>
              <a:cs typeface="+mn-ea"/>
              <a:sym typeface="+mn-ea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277723" y="4181213"/>
            <a:ext cx="6827861" cy="2271369"/>
            <a:chOff x="1111652" y="156024"/>
            <a:chExt cx="6827861" cy="2271369"/>
          </a:xfrm>
        </p:grpSpPr>
        <p:cxnSp>
          <p:nvCxnSpPr>
            <p:cNvPr id="31" name="直接连接符 30"/>
            <p:cNvCxnSpPr/>
            <p:nvPr>
              <p:custDataLst>
                <p:tags r:id="rId4"/>
              </p:custDataLst>
            </p:nvPr>
          </p:nvCxnSpPr>
          <p:spPr>
            <a:xfrm>
              <a:off x="1111652" y="2417946"/>
              <a:ext cx="6827861" cy="0"/>
            </a:xfrm>
            <a:prstGeom prst="line">
              <a:avLst/>
            </a:prstGeom>
            <a:ln w="25400">
              <a:solidFill>
                <a:srgbClr val="CD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组合 41"/>
            <p:cNvGrpSpPr/>
            <p:nvPr/>
          </p:nvGrpSpPr>
          <p:grpSpPr>
            <a:xfrm>
              <a:off x="3503186" y="156024"/>
              <a:ext cx="3690265" cy="2271369"/>
              <a:chOff x="3503186" y="156024"/>
              <a:chExt cx="3690265" cy="2271369"/>
            </a:xfrm>
          </p:grpSpPr>
          <p:pic>
            <p:nvPicPr>
              <p:cNvPr id="40" name="图片 39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  <a:alpha val="0"/>
                    </a:srgbClr>
                  </a:clrTo>
                </a:clrChange>
                <a:lum bright="66000"/>
              </a:blip>
              <a:srcRect l="11754" t="5748" r="73401" b="19770"/>
              <a:stretch>
                <a:fillRect/>
              </a:stretch>
            </p:blipFill>
            <p:spPr>
              <a:xfrm>
                <a:off x="3503186" y="156024"/>
                <a:ext cx="1809947" cy="2271369"/>
              </a:xfrm>
              <a:custGeom>
                <a:avLst/>
                <a:gdLst>
                  <a:gd name="connsiteX0" fmla="*/ 301664 w 1809947"/>
                  <a:gd name="connsiteY0" fmla="*/ 0 h 2271369"/>
                  <a:gd name="connsiteX1" fmla="*/ 1809947 w 1809947"/>
                  <a:gd name="connsiteY1" fmla="*/ 0 h 2271369"/>
                  <a:gd name="connsiteX2" fmla="*/ 1809947 w 1809947"/>
                  <a:gd name="connsiteY2" fmla="*/ 1767336 h 2271369"/>
                  <a:gd name="connsiteX3" fmla="*/ 1782132 w 1809947"/>
                  <a:gd name="connsiteY3" fmla="*/ 1767336 h 2271369"/>
                  <a:gd name="connsiteX4" fmla="*/ 1782132 w 1809947"/>
                  <a:gd name="connsiteY4" fmla="*/ 2271369 h 2271369"/>
                  <a:gd name="connsiteX5" fmla="*/ 0 w 1809947"/>
                  <a:gd name="connsiteY5" fmla="*/ 2271369 h 2271369"/>
                  <a:gd name="connsiteX6" fmla="*/ 0 w 1809947"/>
                  <a:gd name="connsiteY6" fmla="*/ 301664 h 2271369"/>
                  <a:gd name="connsiteX7" fmla="*/ 301664 w 1809947"/>
                  <a:gd name="connsiteY7" fmla="*/ 0 h 227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947" h="2271369">
                    <a:moveTo>
                      <a:pt x="301664" y="0"/>
                    </a:moveTo>
                    <a:lnTo>
                      <a:pt x="1809947" y="0"/>
                    </a:lnTo>
                    <a:lnTo>
                      <a:pt x="1809947" y="1767336"/>
                    </a:lnTo>
                    <a:lnTo>
                      <a:pt x="1782132" y="1767336"/>
                    </a:lnTo>
                    <a:lnTo>
                      <a:pt x="1782132" y="2271369"/>
                    </a:lnTo>
                    <a:lnTo>
                      <a:pt x="0" y="2271369"/>
                    </a:lnTo>
                    <a:lnTo>
                      <a:pt x="0" y="301664"/>
                    </a:lnTo>
                    <a:cubicBezTo>
                      <a:pt x="0" y="135060"/>
                      <a:pt x="135060" y="0"/>
                      <a:pt x="301664" y="0"/>
                    </a:cubicBezTo>
                    <a:close/>
                  </a:path>
                </a:pathLst>
              </a:custGeom>
            </p:spPr>
          </p:pic>
          <p:pic>
            <p:nvPicPr>
              <p:cNvPr id="41" name="图片 40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6">
                <a:lum bright="66000"/>
              </a:blip>
              <a:srcRect l="43281" t="32707" r="37360" b="12789"/>
              <a:stretch>
                <a:fillRect/>
              </a:stretch>
            </p:blipFill>
            <p:spPr>
              <a:xfrm>
                <a:off x="5217795" y="1023566"/>
                <a:ext cx="1975656" cy="1391286"/>
              </a:xfrm>
              <a:custGeom>
                <a:avLst/>
                <a:gdLst>
                  <a:gd name="connsiteX0" fmla="*/ 1604963 w 2360236"/>
                  <a:gd name="connsiteY0" fmla="*/ 0 h 1662113"/>
                  <a:gd name="connsiteX1" fmla="*/ 1838325 w 2360236"/>
                  <a:gd name="connsiteY1" fmla="*/ 71438 h 1662113"/>
                  <a:gd name="connsiteX2" fmla="*/ 2124075 w 2360236"/>
                  <a:gd name="connsiteY2" fmla="*/ 757238 h 1662113"/>
                  <a:gd name="connsiteX3" fmla="*/ 2143125 w 2360236"/>
                  <a:gd name="connsiteY3" fmla="*/ 842963 h 1662113"/>
                  <a:gd name="connsiteX4" fmla="*/ 2287982 w 2360236"/>
                  <a:gd name="connsiteY4" fmla="*/ 1268843 h 1662113"/>
                  <a:gd name="connsiteX5" fmla="*/ 2307849 w 2360236"/>
                  <a:gd name="connsiteY5" fmla="*/ 1432186 h 1662113"/>
                  <a:gd name="connsiteX6" fmla="*/ 2319755 w 2360236"/>
                  <a:gd name="connsiteY6" fmla="*/ 1501242 h 1662113"/>
                  <a:gd name="connsiteX7" fmla="*/ 2307849 w 2360236"/>
                  <a:gd name="connsiteY7" fmla="*/ 1551249 h 1662113"/>
                  <a:gd name="connsiteX8" fmla="*/ 2319755 w 2360236"/>
                  <a:gd name="connsiteY8" fmla="*/ 1620305 h 1662113"/>
                  <a:gd name="connsiteX9" fmla="*/ 2360236 w 2360236"/>
                  <a:gd name="connsiteY9" fmla="*/ 1644117 h 1662113"/>
                  <a:gd name="connsiteX10" fmla="*/ 2360236 w 2360236"/>
                  <a:gd name="connsiteY10" fmla="*/ 1660786 h 1662113"/>
                  <a:gd name="connsiteX11" fmla="*/ 2358511 w 2360236"/>
                  <a:gd name="connsiteY11" fmla="*/ 1662113 h 1662113"/>
                  <a:gd name="connsiteX12" fmla="*/ 33435 w 2360236"/>
                  <a:gd name="connsiteY12" fmla="*/ 1662113 h 1662113"/>
                  <a:gd name="connsiteX13" fmla="*/ 23813 w 2360236"/>
                  <a:gd name="connsiteY13" fmla="*/ 1504950 h 1662113"/>
                  <a:gd name="connsiteX14" fmla="*/ 0 w 2360236"/>
                  <a:gd name="connsiteY14" fmla="*/ 1352550 h 1662113"/>
                  <a:gd name="connsiteX15" fmla="*/ 33492 w 2360236"/>
                  <a:gd name="connsiteY15" fmla="*/ 1258355 h 1662113"/>
                  <a:gd name="connsiteX16" fmla="*/ 67092 w 2360236"/>
                  <a:gd name="connsiteY16" fmla="*/ 1258355 h 1662113"/>
                  <a:gd name="connsiteX17" fmla="*/ 67092 w 2360236"/>
                  <a:gd name="connsiteY17" fmla="*/ 1191680 h 1662113"/>
                  <a:gd name="connsiteX18" fmla="*/ 57199 w 2360236"/>
                  <a:gd name="connsiteY18" fmla="*/ 1191680 h 1662113"/>
                  <a:gd name="connsiteX19" fmla="*/ 76201 w 2360236"/>
                  <a:gd name="connsiteY19" fmla="*/ 1138238 h 1662113"/>
                  <a:gd name="connsiteX20" fmla="*/ 1071563 w 2360236"/>
                  <a:gd name="connsiteY20" fmla="*/ 161925 h 1662113"/>
                  <a:gd name="connsiteX21" fmla="*/ 1204913 w 2360236"/>
                  <a:gd name="connsiteY21" fmla="*/ 104775 h 1662113"/>
                  <a:gd name="connsiteX22" fmla="*/ 1228725 w 2360236"/>
                  <a:gd name="connsiteY22" fmla="*/ 61913 h 1662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60236" h="1662113">
                    <a:moveTo>
                      <a:pt x="1604963" y="0"/>
                    </a:moveTo>
                    <a:cubicBezTo>
                      <a:pt x="1781459" y="29417"/>
                      <a:pt x="1705112" y="1326"/>
                      <a:pt x="1838325" y="71438"/>
                    </a:cubicBezTo>
                    <a:lnTo>
                      <a:pt x="2124075" y="757238"/>
                    </a:lnTo>
                    <a:cubicBezTo>
                      <a:pt x="2131398" y="808493"/>
                      <a:pt x="2125885" y="779745"/>
                      <a:pt x="2143125" y="842963"/>
                    </a:cubicBezTo>
                    <a:lnTo>
                      <a:pt x="2287982" y="1268843"/>
                    </a:lnTo>
                    <a:lnTo>
                      <a:pt x="2307849" y="1432186"/>
                    </a:lnTo>
                    <a:lnTo>
                      <a:pt x="2319755" y="1501242"/>
                    </a:lnTo>
                    <a:lnTo>
                      <a:pt x="2307849" y="1551249"/>
                    </a:lnTo>
                    <a:lnTo>
                      <a:pt x="2319755" y="1620305"/>
                    </a:lnTo>
                    <a:lnTo>
                      <a:pt x="2360236" y="1644117"/>
                    </a:lnTo>
                    <a:lnTo>
                      <a:pt x="2360236" y="1660786"/>
                    </a:lnTo>
                    <a:lnTo>
                      <a:pt x="2358511" y="1662113"/>
                    </a:lnTo>
                    <a:lnTo>
                      <a:pt x="33435" y="1662113"/>
                    </a:lnTo>
                    <a:lnTo>
                      <a:pt x="23813" y="1504950"/>
                    </a:lnTo>
                    <a:lnTo>
                      <a:pt x="0" y="1352550"/>
                    </a:lnTo>
                    <a:lnTo>
                      <a:pt x="33492" y="1258355"/>
                    </a:lnTo>
                    <a:lnTo>
                      <a:pt x="67092" y="1258355"/>
                    </a:lnTo>
                    <a:lnTo>
                      <a:pt x="67092" y="1191680"/>
                    </a:lnTo>
                    <a:lnTo>
                      <a:pt x="57199" y="1191680"/>
                    </a:lnTo>
                    <a:lnTo>
                      <a:pt x="76201" y="1138238"/>
                    </a:lnTo>
                    <a:lnTo>
                      <a:pt x="1071563" y="161925"/>
                    </a:lnTo>
                    <a:cubicBezTo>
                      <a:pt x="1087918" y="156201"/>
                      <a:pt x="1179707" y="131920"/>
                      <a:pt x="1204913" y="104775"/>
                    </a:cubicBezTo>
                    <a:cubicBezTo>
                      <a:pt x="1216034" y="92798"/>
                      <a:pt x="1220788" y="76200"/>
                      <a:pt x="1228725" y="61913"/>
                    </a:cubicBezTo>
                    <a:close/>
                  </a:path>
                </a:pathLst>
              </a:cu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66090" y="687070"/>
            <a:ext cx="11093969" cy="5455911"/>
            <a:chOff x="3167" y="3118"/>
            <a:chExt cx="12900" cy="6555"/>
          </a:xfrm>
        </p:grpSpPr>
        <p:grpSp>
          <p:nvGrpSpPr>
            <p:cNvPr id="25" name="组合 24"/>
            <p:cNvGrpSpPr/>
            <p:nvPr/>
          </p:nvGrpSpPr>
          <p:grpSpPr>
            <a:xfrm>
              <a:off x="3937" y="3846"/>
              <a:ext cx="11838" cy="5133"/>
              <a:chOff x="4019" y="3846"/>
              <a:chExt cx="11838" cy="5133"/>
            </a:xfrm>
          </p:grpSpPr>
          <p:sp>
            <p:nvSpPr>
              <p:cNvPr id="26" name="矩形 25"/>
              <p:cNvSpPr/>
              <p:nvPr>
                <p:custDataLst>
                  <p:tags r:id="rId2"/>
                </p:custDataLst>
              </p:nvPr>
            </p:nvSpPr>
            <p:spPr>
              <a:xfrm>
                <a:off x="4922" y="4641"/>
                <a:ext cx="9521" cy="21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>
                  <a:lnSpc>
                    <a:spcPct val="200000"/>
                  </a:lnSpc>
                  <a:buClr>
                    <a:schemeClr val="accent1"/>
                  </a:buClr>
                </a:pPr>
                <a:r>
                  <a:rPr lang="zh-CN" altLang="en-US" sz="1400" dirty="0">
                    <a:cs typeface="+mn-ea"/>
                    <a:sym typeface="+mn-lt"/>
                  </a:rPr>
                  <a:t>“七一”作为党的诞生纪念日，最早见于中央文件是1941年6月。当时，中共中央发出《关于中国共产党诞生二十周年、抗日四周年纪念指示》。《指示》说：“今年七一是中共产生的二十周年，七七是中国抗日战争的四周年，各抗日根据地应分别召集会议，采取各种办法，举行纪念，并在各种刊物出特刊或特辑。”这是以中共中央名义作出的把“七一”作为党的诞生纪念日进行纪念的第一个文件。</a:t>
                </a:r>
                <a:endParaRPr lang="zh-CN" altLang="en-US" sz="14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圆角矩形 26"/>
              <p:cNvSpPr/>
              <p:nvPr>
                <p:custDataLst>
                  <p:tags r:id="rId3"/>
                </p:custDataLst>
              </p:nvPr>
            </p:nvSpPr>
            <p:spPr>
              <a:xfrm>
                <a:off x="4019" y="3846"/>
                <a:ext cx="11838" cy="5133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indent="0" algn="l" fontAlgn="auto">
                  <a:lnSpc>
                    <a:spcPts val="5000"/>
                  </a:lnSpc>
                </a:pPr>
                <a:r>
                  <a:rPr lang="zh-CN" altLang="en-US" sz="3600" dirty="0">
                    <a:solidFill>
                      <a:schemeClr val="accent2">
                        <a:lumMod val="75000"/>
                      </a:schemeClr>
                    </a:solidFill>
                    <a:effectLst/>
                    <a:latin typeface="黑体" panose="02010609060101010101" charset="-122"/>
                    <a:ea typeface="黑体" panose="02010609060101010101" charset="-122"/>
                    <a:cs typeface="+mn-ea"/>
                    <a:sym typeface="+mn-lt"/>
                  </a:rPr>
                  <a:t>为进一步加快建立科学规范的重大财政支出预算绩效管理体系，提升重大项目预算绩效管理水平，提高预算执行效率和资金使用效益，制定本办法。</a:t>
                </a:r>
                <a:endPara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167" y="7017"/>
              <a:ext cx="1674" cy="2656"/>
              <a:chOff x="2354" y="6898"/>
              <a:chExt cx="1674" cy="2656"/>
            </a:xfrm>
          </p:grpSpPr>
          <p:sp>
            <p:nvSpPr>
              <p:cNvPr id="30" name="五角星 29"/>
              <p:cNvSpPr/>
              <p:nvPr>
                <p:custDataLst>
                  <p:tags r:id="rId4"/>
                </p:custDataLst>
              </p:nvPr>
            </p:nvSpPr>
            <p:spPr>
              <a:xfrm>
                <a:off x="2834" y="8360"/>
                <a:ext cx="1194" cy="1194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五角星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2492" y="6898"/>
                <a:ext cx="837" cy="837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五角星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2354" y="7991"/>
                <a:ext cx="529" cy="529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4337" y="3118"/>
              <a:ext cx="1730" cy="2195"/>
              <a:chOff x="2882" y="6794"/>
              <a:chExt cx="1730" cy="2195"/>
            </a:xfrm>
          </p:grpSpPr>
          <p:sp>
            <p:nvSpPr>
              <p:cNvPr id="34" name="五角星 33"/>
              <p:cNvSpPr/>
              <p:nvPr>
                <p:custDataLst>
                  <p:tags r:id="rId7"/>
                </p:custDataLst>
              </p:nvPr>
            </p:nvSpPr>
            <p:spPr>
              <a:xfrm>
                <a:off x="3418" y="7795"/>
                <a:ext cx="1194" cy="1194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五角星 34"/>
              <p:cNvSpPr/>
              <p:nvPr>
                <p:custDataLst>
                  <p:tags r:id="rId8"/>
                </p:custDataLst>
              </p:nvPr>
            </p:nvSpPr>
            <p:spPr>
              <a:xfrm>
                <a:off x="2882" y="6794"/>
                <a:ext cx="837" cy="837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五角星 35"/>
              <p:cNvSpPr/>
              <p:nvPr>
                <p:custDataLst>
                  <p:tags r:id="rId9"/>
                </p:custDataLst>
              </p:nvPr>
            </p:nvSpPr>
            <p:spPr>
              <a:xfrm>
                <a:off x="2882" y="7795"/>
                <a:ext cx="529" cy="529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0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701415" y="834390"/>
            <a:ext cx="5034280" cy="978535"/>
          </a:xfrm>
          <a:prstGeom prst="roundRect">
            <a:avLst>
              <a:gd name="adj" fmla="val 45512"/>
            </a:avLst>
          </a:prstGeom>
          <a:solidFill>
            <a:srgbClr val="F4AE27"/>
          </a:solidFill>
          <a:ln>
            <a:noFill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光中圆_CNKI" panose="02000500000000000000" charset="-122"/>
                <a:ea typeface="华光中圆_CNKI" panose="02000500000000000000" charset="-122"/>
                <a:cs typeface="+mn-ea"/>
                <a:sym typeface="+mn-lt"/>
              </a:rPr>
              <a:t>主要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光中圆_CNKI" panose="02000500000000000000" charset="-122"/>
                <a:ea typeface="华光中圆_CNKI" panose="02000500000000000000" charset="-122"/>
                <a:cs typeface="+mn-ea"/>
                <a:sym typeface="+mn-lt"/>
              </a:rPr>
              <a:t>目的</a:t>
            </a:r>
            <a:endParaRPr lang="zh-CN" altLang="en-US" sz="3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光中圆_CNKI" panose="02000500000000000000" charset="-122"/>
              <a:ea typeface="华光中圆_CNKI" panose="02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66090" y="0"/>
            <a:ext cx="11275195" cy="5893816"/>
            <a:chOff x="3167" y="3118"/>
            <a:chExt cx="13111" cy="6315"/>
          </a:xfrm>
        </p:grpSpPr>
        <p:grpSp>
          <p:nvGrpSpPr>
            <p:cNvPr id="25" name="组合 24"/>
            <p:cNvGrpSpPr/>
            <p:nvPr/>
          </p:nvGrpSpPr>
          <p:grpSpPr>
            <a:xfrm>
              <a:off x="3937" y="3846"/>
              <a:ext cx="11838" cy="5133"/>
              <a:chOff x="4019" y="3846"/>
              <a:chExt cx="11838" cy="5133"/>
            </a:xfrm>
          </p:grpSpPr>
          <p:sp>
            <p:nvSpPr>
              <p:cNvPr id="26" name="矩形 25"/>
              <p:cNvSpPr/>
              <p:nvPr>
                <p:custDataLst>
                  <p:tags r:id="rId2"/>
                </p:custDataLst>
              </p:nvPr>
            </p:nvSpPr>
            <p:spPr>
              <a:xfrm>
                <a:off x="4922" y="4641"/>
                <a:ext cx="9521" cy="19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>
                  <a:lnSpc>
                    <a:spcPct val="200000"/>
                  </a:lnSpc>
                  <a:buClr>
                    <a:schemeClr val="accent1"/>
                  </a:buClr>
                </a:pPr>
                <a:r>
                  <a:rPr lang="zh-CN" altLang="en-US" sz="1400" dirty="0">
                    <a:cs typeface="+mn-ea"/>
                    <a:sym typeface="+mn-lt"/>
                  </a:rPr>
                  <a:t>“七一”作为党的诞生纪念日，最早见于中央文件是1941年6月。当时，中共中央发出《关于中国共产党诞生二十周年、抗日四周年纪念指示》。《指示》说：“今年七一是中共产生的二十周年，七七是中国抗日战争的四周年，各抗日根据地应分别召集会议，采取各种办法，举行纪念，并在各种刊物出特刊或特辑。”这是以中共中央名义作出的把“七一”作为党的诞生纪念日进行纪念的第一个文件。</a:t>
                </a:r>
                <a:endParaRPr lang="zh-CN" altLang="en-US" sz="14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圆角矩形 26"/>
              <p:cNvSpPr/>
              <p:nvPr>
                <p:custDataLst>
                  <p:tags r:id="rId3"/>
                </p:custDataLst>
              </p:nvPr>
            </p:nvSpPr>
            <p:spPr>
              <a:xfrm>
                <a:off x="4019" y="3846"/>
                <a:ext cx="11838" cy="5133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indent="0" algn="l" fontAlgn="auto">
                  <a:lnSpc>
                    <a:spcPts val="5000"/>
                  </a:lnSpc>
                </a:pPr>
                <a:r>
                  <a:rPr lang="zh-CN" altLang="en-US" sz="3600" dirty="0">
                    <a:solidFill>
                      <a:schemeClr val="accent2">
                        <a:lumMod val="75000"/>
                      </a:schemeClr>
                    </a:solidFill>
                    <a:effectLst/>
                    <a:latin typeface="黑体" panose="02010609060101010101" charset="-122"/>
                    <a:ea typeface="黑体" panose="02010609060101010101" charset="-122"/>
                    <a:cs typeface="+mn-ea"/>
                    <a:sym typeface="+mn-lt"/>
                  </a:rPr>
                  <a:t>本办法所称重大财政支出预算绩效管理，是指财政部门、预算主管部门、预算单位依照各自职责，对纳入当年度重大财政支出目录的项目开展的运行监控、动态预警、纠偏整改等绩效监控活动。</a:t>
                </a:r>
                <a:endPara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167" y="6935"/>
              <a:ext cx="1583" cy="2498"/>
              <a:chOff x="2354" y="6816"/>
              <a:chExt cx="1583" cy="2498"/>
            </a:xfrm>
          </p:grpSpPr>
          <p:sp>
            <p:nvSpPr>
              <p:cNvPr id="30" name="五角星 29"/>
              <p:cNvSpPr/>
              <p:nvPr>
                <p:custDataLst>
                  <p:tags r:id="rId4"/>
                </p:custDataLst>
              </p:nvPr>
            </p:nvSpPr>
            <p:spPr>
              <a:xfrm>
                <a:off x="2743" y="8120"/>
                <a:ext cx="1194" cy="1194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五角星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2354" y="6816"/>
                <a:ext cx="837" cy="837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五角星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2354" y="7991"/>
                <a:ext cx="529" cy="529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4133" y="3118"/>
              <a:ext cx="2145" cy="2287"/>
              <a:chOff x="2678" y="6794"/>
              <a:chExt cx="2145" cy="2287"/>
            </a:xfrm>
          </p:grpSpPr>
          <p:sp>
            <p:nvSpPr>
              <p:cNvPr id="34" name="五角星 33"/>
              <p:cNvSpPr/>
              <p:nvPr>
                <p:custDataLst>
                  <p:tags r:id="rId7"/>
                </p:custDataLst>
              </p:nvPr>
            </p:nvSpPr>
            <p:spPr>
              <a:xfrm>
                <a:off x="3629" y="7887"/>
                <a:ext cx="1194" cy="1194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五角星 34"/>
              <p:cNvSpPr/>
              <p:nvPr>
                <p:custDataLst>
                  <p:tags r:id="rId8"/>
                </p:custDataLst>
              </p:nvPr>
            </p:nvSpPr>
            <p:spPr>
              <a:xfrm>
                <a:off x="2678" y="6794"/>
                <a:ext cx="837" cy="837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五角星 35"/>
              <p:cNvSpPr/>
              <p:nvPr>
                <p:custDataLst>
                  <p:tags r:id="rId9"/>
                </p:custDataLst>
              </p:nvPr>
            </p:nvSpPr>
            <p:spPr>
              <a:xfrm>
                <a:off x="3885" y="7102"/>
                <a:ext cx="529" cy="529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0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701415" y="287655"/>
            <a:ext cx="5034280" cy="978535"/>
          </a:xfrm>
          <a:prstGeom prst="roundRect">
            <a:avLst>
              <a:gd name="adj" fmla="val 45512"/>
            </a:avLst>
          </a:prstGeom>
          <a:solidFill>
            <a:srgbClr val="F4AE27"/>
          </a:solidFill>
          <a:ln>
            <a:noFill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光中圆_CNKI" panose="02000500000000000000" charset="-122"/>
                <a:ea typeface="华光中圆_CNKI" panose="02000500000000000000" charset="-122"/>
                <a:cs typeface="+mn-ea"/>
                <a:sym typeface="+mn-lt"/>
              </a:rPr>
              <a:t>适用范围</a:t>
            </a:r>
            <a:endParaRPr lang="zh-CN" altLang="en-US" sz="3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光中圆_CNKI" panose="02000500000000000000" charset="-122"/>
              <a:ea typeface="华光中圆_CNKI" panose="02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66090" y="-230505"/>
            <a:ext cx="11510651" cy="6955790"/>
            <a:chOff x="3167" y="3118"/>
            <a:chExt cx="13522" cy="6246"/>
          </a:xfrm>
        </p:grpSpPr>
        <p:grpSp>
          <p:nvGrpSpPr>
            <p:cNvPr id="25" name="组合 24"/>
            <p:cNvGrpSpPr/>
            <p:nvPr/>
          </p:nvGrpSpPr>
          <p:grpSpPr>
            <a:xfrm>
              <a:off x="3695" y="3352"/>
              <a:ext cx="12196" cy="5288"/>
              <a:chOff x="3777" y="3352"/>
              <a:chExt cx="12196" cy="5288"/>
            </a:xfrm>
          </p:grpSpPr>
          <p:sp>
            <p:nvSpPr>
              <p:cNvPr id="26" name="矩形 25"/>
              <p:cNvSpPr/>
              <p:nvPr>
                <p:custDataLst>
                  <p:tags r:id="rId2"/>
                </p:custDataLst>
              </p:nvPr>
            </p:nvSpPr>
            <p:spPr>
              <a:xfrm>
                <a:off x="4922" y="4641"/>
                <a:ext cx="9521" cy="16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>
                  <a:lnSpc>
                    <a:spcPct val="200000"/>
                  </a:lnSpc>
                  <a:buClr>
                    <a:schemeClr val="accent1"/>
                  </a:buClr>
                </a:pPr>
                <a:r>
                  <a:rPr lang="zh-CN" altLang="en-US" sz="1400" dirty="0">
                    <a:cs typeface="+mn-ea"/>
                    <a:sym typeface="+mn-lt"/>
                  </a:rPr>
                  <a:t>“七一”作为党的诞生纪念日，最早见于中央文件是1941年6月。当时，中共中央发出《关于中国共产党诞生二十周年、抗日四周年纪念指示》。《指示》说：“今年七一是中共产生的二十周年，七七是中国抗日战争的四周年，各抗日根据地应分别召集会议，采取各种办法，举行纪念，并在各种刊物出特刊或特辑。”这是以中共中央名义作出的把“七一”作为党的诞生纪念日进行纪念的第一个文件。</a:t>
                </a:r>
                <a:endParaRPr lang="zh-CN" altLang="en-US" sz="14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圆角矩形 26"/>
              <p:cNvSpPr/>
              <p:nvPr>
                <p:custDataLst>
                  <p:tags r:id="rId3"/>
                </p:custDataLst>
              </p:nvPr>
            </p:nvSpPr>
            <p:spPr>
              <a:xfrm>
                <a:off x="3777" y="3846"/>
                <a:ext cx="12196" cy="4794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indent="0" algn="l" fontAlgn="auto">
                  <a:lnSpc>
                    <a:spcPts val="5000"/>
                  </a:lnSpc>
                </a:pPr>
                <a:r>
                  <a:rPr lang="zh-CN" altLang="en-US" sz="3600" dirty="0">
                    <a:solidFill>
                      <a:schemeClr val="accent2">
                        <a:lumMod val="75000"/>
                      </a:schemeClr>
                    </a:solidFill>
                    <a:effectLst/>
                    <a:latin typeface="黑体" panose="02010609060101010101" charset="-122"/>
                    <a:ea typeface="黑体" panose="02010609060101010101" charset="-122"/>
                    <a:cs typeface="+mn-ea"/>
                    <a:sym typeface="+mn-lt"/>
                  </a:rPr>
                  <a:t>在重大财政支出项目实施期间，监控绩效目标实现情况、预算资金执行进度和成本控制情况；监测预计产出、预计效果、服务对象满意度等指标的完成情况及未来趋势；重点关注项目阶段性完成情况与预期目标的契合度。必要时可对重大财政项目支出的具体工作任务开展、发展趋势、实施计划调整等情况进行延伸监控。</a:t>
                </a:r>
                <a:endPara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Rectangle 11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6860" y="3352"/>
                <a:ext cx="6262" cy="891"/>
              </a:xfrm>
              <a:prstGeom prst="roundRect">
                <a:avLst>
                  <a:gd name="adj" fmla="val 45512"/>
                </a:avLst>
              </a:prstGeom>
              <a:solidFill>
                <a:srgbClr val="F4AE27"/>
              </a:solidFill>
              <a:ln>
                <a:noFill/>
              </a:ln>
              <a:effectLst>
                <a:outerShdw blurRad="254000" dist="101600" dir="5400000" algn="ctr" rotWithShape="0">
                  <a:srgbClr val="C30F0F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p>
                <a:pPr algn="ctr"/>
                <a:r>
                  <a:rPr lang="zh-CN" altLang="en-US" sz="3600" b="1" dirty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华光中圆_CNKI" panose="02000500000000000000" charset="-122"/>
                    <a:ea typeface="华光中圆_CNKI" panose="02000500000000000000" charset="-122"/>
                    <a:cs typeface="+mn-ea"/>
                    <a:sym typeface="+mn-lt"/>
                  </a:rPr>
                  <a:t>监控内容</a:t>
                </a:r>
                <a:endParaRPr lang="zh-CN" altLang="en-US" sz="3600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光中圆_CNKI" panose="02000500000000000000" charset="-122"/>
                  <a:ea typeface="华光中圆_CNKI" panose="02000500000000000000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167" y="7017"/>
              <a:ext cx="1787" cy="2347"/>
              <a:chOff x="2354" y="6898"/>
              <a:chExt cx="1787" cy="2347"/>
            </a:xfrm>
          </p:grpSpPr>
          <p:sp>
            <p:nvSpPr>
              <p:cNvPr id="30" name="五角星 29"/>
              <p:cNvSpPr/>
              <p:nvPr>
                <p:custDataLst>
                  <p:tags r:id="rId5"/>
                </p:custDataLst>
              </p:nvPr>
            </p:nvSpPr>
            <p:spPr>
              <a:xfrm rot="19380000">
                <a:off x="2947" y="8051"/>
                <a:ext cx="1194" cy="1194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五角星 30"/>
              <p:cNvSpPr/>
              <p:nvPr>
                <p:custDataLst>
                  <p:tags r:id="rId6"/>
                </p:custDataLst>
              </p:nvPr>
            </p:nvSpPr>
            <p:spPr>
              <a:xfrm>
                <a:off x="2354" y="6898"/>
                <a:ext cx="837" cy="837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五角星 31"/>
              <p:cNvSpPr/>
              <p:nvPr>
                <p:custDataLst>
                  <p:tags r:id="rId7"/>
                </p:custDataLst>
              </p:nvPr>
            </p:nvSpPr>
            <p:spPr>
              <a:xfrm>
                <a:off x="2354" y="7991"/>
                <a:ext cx="529" cy="529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4337" y="3118"/>
              <a:ext cx="2352" cy="2031"/>
              <a:chOff x="2882" y="6794"/>
              <a:chExt cx="2352" cy="2031"/>
            </a:xfrm>
          </p:grpSpPr>
          <p:sp>
            <p:nvSpPr>
              <p:cNvPr id="34" name="五角星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4040" y="7631"/>
                <a:ext cx="1194" cy="1194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五角星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2882" y="6794"/>
                <a:ext cx="837" cy="837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五角星 35"/>
              <p:cNvSpPr/>
              <p:nvPr>
                <p:custDataLst>
                  <p:tags r:id="rId10"/>
                </p:custDataLst>
              </p:nvPr>
            </p:nvSpPr>
            <p:spPr>
              <a:xfrm rot="19920000">
                <a:off x="3773" y="7209"/>
                <a:ext cx="529" cy="529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66650" y="128270"/>
            <a:ext cx="11248465" cy="5895839"/>
            <a:chOff x="3243" y="3118"/>
            <a:chExt cx="13214" cy="6083"/>
          </a:xfrm>
        </p:grpSpPr>
        <p:grpSp>
          <p:nvGrpSpPr>
            <p:cNvPr id="25" name="组合 24"/>
            <p:cNvGrpSpPr/>
            <p:nvPr/>
          </p:nvGrpSpPr>
          <p:grpSpPr>
            <a:xfrm>
              <a:off x="3937" y="3956"/>
              <a:ext cx="11838" cy="4772"/>
              <a:chOff x="4019" y="3956"/>
              <a:chExt cx="11838" cy="4772"/>
            </a:xfrm>
          </p:grpSpPr>
          <p:sp>
            <p:nvSpPr>
              <p:cNvPr id="26" name="矩形 25"/>
              <p:cNvSpPr/>
              <p:nvPr>
                <p:custDataLst>
                  <p:tags r:id="rId2"/>
                </p:custDataLst>
              </p:nvPr>
            </p:nvSpPr>
            <p:spPr>
              <a:xfrm>
                <a:off x="4922" y="4641"/>
                <a:ext cx="9521" cy="12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>
                  <a:lnSpc>
                    <a:spcPct val="200000"/>
                  </a:lnSpc>
                  <a:buClr>
                    <a:schemeClr val="accent1"/>
                  </a:buClr>
                </a:pPr>
                <a:r>
                  <a:rPr lang="zh-CN" altLang="en-US" sz="3600" dirty="0">
                    <a:solidFill>
                      <a:schemeClr val="accent2">
                        <a:lumMod val="75000"/>
                      </a:schemeClr>
                    </a:solidFill>
                    <a:effectLst/>
                    <a:cs typeface="+mn-ea"/>
                    <a:sym typeface="+mn-lt"/>
                  </a:rPr>
                  <a:t>出台年度重大财政支出目录。</a:t>
                </a:r>
                <a:endParaRPr lang="zh-CN" altLang="en-US" sz="14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圆角矩形 26"/>
              <p:cNvSpPr/>
              <p:nvPr>
                <p:custDataLst>
                  <p:tags r:id="rId3"/>
                </p:custDataLst>
              </p:nvPr>
            </p:nvSpPr>
            <p:spPr>
              <a:xfrm>
                <a:off x="4019" y="3956"/>
                <a:ext cx="11838" cy="4772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l"/>
                <a:endPara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243" y="7230"/>
              <a:ext cx="1716" cy="1971"/>
              <a:chOff x="2430" y="7111"/>
              <a:chExt cx="1716" cy="1971"/>
            </a:xfrm>
          </p:grpSpPr>
          <p:sp>
            <p:nvSpPr>
              <p:cNvPr id="30" name="五角星 29"/>
              <p:cNvSpPr/>
              <p:nvPr>
                <p:custDataLst>
                  <p:tags r:id="rId4"/>
                </p:custDataLst>
              </p:nvPr>
            </p:nvSpPr>
            <p:spPr>
              <a:xfrm>
                <a:off x="3243" y="8081"/>
                <a:ext cx="903" cy="1001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五角星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2430" y="7111"/>
                <a:ext cx="837" cy="837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五角星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2595" y="8081"/>
                <a:ext cx="529" cy="529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4337" y="3118"/>
              <a:ext cx="2120" cy="2031"/>
              <a:chOff x="2882" y="6794"/>
              <a:chExt cx="2120" cy="2031"/>
            </a:xfrm>
          </p:grpSpPr>
          <p:sp>
            <p:nvSpPr>
              <p:cNvPr id="34" name="五角星 33"/>
              <p:cNvSpPr/>
              <p:nvPr>
                <p:custDataLst>
                  <p:tags r:id="rId7"/>
                </p:custDataLst>
              </p:nvPr>
            </p:nvSpPr>
            <p:spPr>
              <a:xfrm>
                <a:off x="3808" y="7631"/>
                <a:ext cx="1194" cy="1194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五角星 34"/>
              <p:cNvSpPr/>
              <p:nvPr>
                <p:custDataLst>
                  <p:tags r:id="rId8"/>
                </p:custDataLst>
              </p:nvPr>
            </p:nvSpPr>
            <p:spPr>
              <a:xfrm>
                <a:off x="2882" y="6794"/>
                <a:ext cx="837" cy="837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五角星 35"/>
              <p:cNvSpPr/>
              <p:nvPr>
                <p:custDataLst>
                  <p:tags r:id="rId9"/>
                </p:custDataLst>
              </p:nvPr>
            </p:nvSpPr>
            <p:spPr>
              <a:xfrm rot="19920000">
                <a:off x="3918" y="7024"/>
                <a:ext cx="529" cy="529"/>
              </a:xfrm>
              <a:prstGeom prst="star5">
                <a:avLst>
                  <a:gd name="adj" fmla="val 25297"/>
                  <a:gd name="hf" fmla="val 105146"/>
                  <a:gd name="vf" fmla="val 110557"/>
                </a:avLst>
              </a:prstGeom>
              <a:solidFill>
                <a:srgbClr val="C80607"/>
              </a:solidFill>
              <a:ln>
                <a:solidFill>
                  <a:srgbClr val="F1A720"/>
                </a:solidFill>
              </a:ln>
              <a:effectLst>
                <a:outerShdw blurRad="50800" dist="38100" dir="5400000" algn="t" rotWithShape="0">
                  <a:srgbClr val="C80607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2" name="弧形 71"/>
          <p:cNvSpPr/>
          <p:nvPr>
            <p:custDataLst>
              <p:tags r:id="rId10"/>
            </p:custDataLst>
          </p:nvPr>
        </p:nvSpPr>
        <p:spPr>
          <a:xfrm rot="21180000">
            <a:off x="1050290" y="1633855"/>
            <a:ext cx="1847215" cy="3260090"/>
          </a:xfrm>
          <a:prstGeom prst="arc">
            <a:avLst>
              <a:gd name="adj1" fmla="val 13337330"/>
              <a:gd name="adj2" fmla="val 8932735"/>
            </a:avLst>
          </a:prstGeom>
          <a:ln w="92075">
            <a:solidFill>
              <a:srgbClr val="C806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3639185" y="1367155"/>
            <a:ext cx="62712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dirty="0">
                <a:solidFill>
                  <a:schemeClr val="accent2">
                    <a:lumMod val="7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</a:rPr>
              <a:t>出台年度重大财政支出目录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9" name="任意多边形 71"/>
          <p:cNvSpPr/>
          <p:nvPr>
            <p:custDataLst>
              <p:tags r:id="rId11"/>
            </p:custDataLst>
          </p:nvPr>
        </p:nvSpPr>
        <p:spPr>
          <a:xfrm rot="19200000">
            <a:off x="1184275" y="2629535"/>
            <a:ext cx="1212215" cy="1239520"/>
          </a:xfrm>
          <a:custGeom>
            <a:avLst/>
            <a:gdLst>
              <a:gd name="connsiteX0" fmla="*/ 2094610 w 2932774"/>
              <a:gd name="connsiteY0" fmla="*/ 749566 h 2911576"/>
              <a:gd name="connsiteX1" fmla="*/ 725074 w 2932774"/>
              <a:gd name="connsiteY1" fmla="*/ 869385 h 2911576"/>
              <a:gd name="connsiteX2" fmla="*/ 844892 w 2932774"/>
              <a:gd name="connsiteY2" fmla="*/ 2238922 h 2911576"/>
              <a:gd name="connsiteX3" fmla="*/ 2214429 w 2932774"/>
              <a:gd name="connsiteY3" fmla="*/ 2119103 h 2911576"/>
              <a:gd name="connsiteX4" fmla="*/ 2094610 w 2932774"/>
              <a:gd name="connsiteY4" fmla="*/ 749566 h 2911576"/>
              <a:gd name="connsiteX5" fmla="*/ 2334142 w 2932774"/>
              <a:gd name="connsiteY5" fmla="*/ 298936 h 2911576"/>
              <a:gd name="connsiteX6" fmla="*/ 2489223 w 2932774"/>
              <a:gd name="connsiteY6" fmla="*/ 429064 h 2911576"/>
              <a:gd name="connsiteX7" fmla="*/ 2320667 w 2932774"/>
              <a:gd name="connsiteY7" fmla="*/ 742363 h 2911576"/>
              <a:gd name="connsiteX8" fmla="*/ 2354461 w 2932774"/>
              <a:gd name="connsiteY8" fmla="*/ 777201 h 2911576"/>
              <a:gd name="connsiteX9" fmla="*/ 2535311 w 2932774"/>
              <a:gd name="connsiteY9" fmla="*/ 1114855 h 2911576"/>
              <a:gd name="connsiteX10" fmla="*/ 2536967 w 2932774"/>
              <a:gd name="connsiteY10" fmla="*/ 1121826 h 2911576"/>
              <a:gd name="connsiteX11" fmla="*/ 2897593 w 2932774"/>
              <a:gd name="connsiteY11" fmla="*/ 1132603 h 2911576"/>
              <a:gd name="connsiteX12" fmla="*/ 2932774 w 2932774"/>
              <a:gd name="connsiteY12" fmla="*/ 1331966 h 2911576"/>
              <a:gd name="connsiteX13" fmla="*/ 2590256 w 2932774"/>
              <a:gd name="connsiteY13" fmla="*/ 1468461 h 2911576"/>
              <a:gd name="connsiteX14" fmla="*/ 2591629 w 2932774"/>
              <a:gd name="connsiteY14" fmla="*/ 1489431 h 2911576"/>
              <a:gd name="connsiteX15" fmla="*/ 2520747 w 2932774"/>
              <a:gd name="connsiteY15" fmla="*/ 1866501 h 2911576"/>
              <a:gd name="connsiteX16" fmla="*/ 2514437 w 2932774"/>
              <a:gd name="connsiteY16" fmla="*/ 1879930 h 2911576"/>
              <a:gd name="connsiteX17" fmla="*/ 2803260 w 2932774"/>
              <a:gd name="connsiteY17" fmla="*/ 2137440 h 2911576"/>
              <a:gd name="connsiteX18" fmla="*/ 2702039 w 2932774"/>
              <a:gd name="connsiteY18" fmla="*/ 2312761 h 2911576"/>
              <a:gd name="connsiteX19" fmla="*/ 2334283 w 2932774"/>
              <a:gd name="connsiteY19" fmla="*/ 2191277 h 2911576"/>
              <a:gd name="connsiteX20" fmla="*/ 2319995 w 2932774"/>
              <a:gd name="connsiteY20" fmla="*/ 2211637 h 2911576"/>
              <a:gd name="connsiteX21" fmla="*/ 2062648 w 2932774"/>
              <a:gd name="connsiteY21" fmla="*/ 2439877 h 2911576"/>
              <a:gd name="connsiteX22" fmla="*/ 2003075 w 2932774"/>
              <a:gd name="connsiteY22" fmla="*/ 2474637 h 2911576"/>
              <a:gd name="connsiteX23" fmla="*/ 2056587 w 2932774"/>
              <a:gd name="connsiteY23" fmla="*/ 2842337 h 2911576"/>
              <a:gd name="connsiteX24" fmla="*/ 1866354 w 2932774"/>
              <a:gd name="connsiteY24" fmla="*/ 2911576 h 2911576"/>
              <a:gd name="connsiteX25" fmla="*/ 1671448 w 2932774"/>
              <a:gd name="connsiteY25" fmla="*/ 2596242 h 2911576"/>
              <a:gd name="connsiteX26" fmla="*/ 1548242 w 2932774"/>
              <a:gd name="connsiteY26" fmla="*/ 2620265 h 2911576"/>
              <a:gd name="connsiteX27" fmla="*/ 1331260 w 2932774"/>
              <a:gd name="connsiteY27" fmla="*/ 2620591 h 2911576"/>
              <a:gd name="connsiteX28" fmla="*/ 1231810 w 2932774"/>
              <a:gd name="connsiteY28" fmla="*/ 2601211 h 2911576"/>
              <a:gd name="connsiteX29" fmla="*/ 1049067 w 2932774"/>
              <a:gd name="connsiteY29" fmla="*/ 2896869 h 2911576"/>
              <a:gd name="connsiteX30" fmla="*/ 858832 w 2932774"/>
              <a:gd name="connsiteY30" fmla="*/ 2827631 h 2911576"/>
              <a:gd name="connsiteX31" fmla="*/ 907780 w 2932774"/>
              <a:gd name="connsiteY31" fmla="*/ 2491308 h 2911576"/>
              <a:gd name="connsiteX32" fmla="*/ 816874 w 2932774"/>
              <a:gd name="connsiteY32" fmla="*/ 2436359 h 2911576"/>
              <a:gd name="connsiteX33" fmla="*/ 725221 w 2932774"/>
              <a:gd name="connsiteY33" fmla="*/ 2367165 h 2911576"/>
              <a:gd name="connsiteX34" fmla="*/ 641163 w 2932774"/>
              <a:gd name="connsiteY34" fmla="*/ 2288921 h 2911576"/>
              <a:gd name="connsiteX35" fmla="*/ 574277 w 2932774"/>
              <a:gd name="connsiteY35" fmla="*/ 2212385 h 2911576"/>
              <a:gd name="connsiteX36" fmla="*/ 268562 w 2932774"/>
              <a:gd name="connsiteY36" fmla="*/ 2313374 h 2911576"/>
              <a:gd name="connsiteX37" fmla="*/ 167340 w 2932774"/>
              <a:gd name="connsiteY37" fmla="*/ 2138053 h 2911576"/>
              <a:gd name="connsiteX38" fmla="*/ 411251 w 2932774"/>
              <a:gd name="connsiteY38" fmla="*/ 1920587 h 2911576"/>
              <a:gd name="connsiteX39" fmla="*/ 370408 w 2932774"/>
              <a:gd name="connsiteY39" fmla="*/ 1814340 h 2911576"/>
              <a:gd name="connsiteX40" fmla="*/ 330144 w 2932774"/>
              <a:gd name="connsiteY40" fmla="*/ 1546283 h 2911576"/>
              <a:gd name="connsiteX41" fmla="*/ 333010 w 2932774"/>
              <a:gd name="connsiteY41" fmla="*/ 1450313 h 2911576"/>
              <a:gd name="connsiteX42" fmla="*/ 0 w 2932774"/>
              <a:gd name="connsiteY42" fmla="*/ 1317659 h 2911576"/>
              <a:gd name="connsiteX43" fmla="*/ 35154 w 2932774"/>
              <a:gd name="connsiteY43" fmla="*/ 1118292 h 2911576"/>
              <a:gd name="connsiteX44" fmla="*/ 405289 w 2932774"/>
              <a:gd name="connsiteY44" fmla="*/ 1107180 h 2911576"/>
              <a:gd name="connsiteX45" fmla="*/ 444695 w 2932774"/>
              <a:gd name="connsiteY45" fmla="*/ 1011372 h 2911576"/>
              <a:gd name="connsiteX46" fmla="*/ 601458 w 2932774"/>
              <a:gd name="connsiteY46" fmla="*/ 769611 h 2911576"/>
              <a:gd name="connsiteX47" fmla="*/ 622589 w 2932774"/>
              <a:gd name="connsiteY47" fmla="*/ 747913 h 2911576"/>
              <a:gd name="connsiteX48" fmla="*/ 446039 w 2932774"/>
              <a:gd name="connsiteY48" fmla="*/ 419756 h 2911576"/>
              <a:gd name="connsiteX49" fmla="*/ 601120 w 2932774"/>
              <a:gd name="connsiteY49" fmla="*/ 289627 h 2911576"/>
              <a:gd name="connsiteX50" fmla="*/ 894887 w 2932774"/>
              <a:gd name="connsiteY50" fmla="*/ 521468 h 2911576"/>
              <a:gd name="connsiteX51" fmla="*/ 1005061 w 2932774"/>
              <a:gd name="connsiteY51" fmla="*/ 460695 h 2911576"/>
              <a:gd name="connsiteX52" fmla="*/ 1159434 w 2932774"/>
              <a:gd name="connsiteY52" fmla="*/ 402668 h 2911576"/>
              <a:gd name="connsiteX53" fmla="*/ 1288857 w 2932774"/>
              <a:gd name="connsiteY53" fmla="*/ 377431 h 2911576"/>
              <a:gd name="connsiteX54" fmla="*/ 1367154 w 2932774"/>
              <a:gd name="connsiteY54" fmla="*/ 0 h 2911576"/>
              <a:gd name="connsiteX55" fmla="*/ 1569597 w 2932774"/>
              <a:gd name="connsiteY55" fmla="*/ 0 h 2911576"/>
              <a:gd name="connsiteX56" fmla="*/ 1646698 w 2932774"/>
              <a:gd name="connsiteY56" fmla="*/ 371669 h 2911576"/>
              <a:gd name="connsiteX57" fmla="*/ 1803965 w 2932774"/>
              <a:gd name="connsiteY57" fmla="*/ 402316 h 2911576"/>
              <a:gd name="connsiteX58" fmla="*/ 2008116 w 2932774"/>
              <a:gd name="connsiteY58" fmla="*/ 486582 h 2911576"/>
              <a:gd name="connsiteX59" fmla="*/ 2055596 w 2932774"/>
              <a:gd name="connsiteY59" fmla="*/ 518765 h 291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932774" h="2911576">
                <a:moveTo>
                  <a:pt x="2094610" y="749566"/>
                </a:moveTo>
                <a:cubicBezTo>
                  <a:pt x="1683337" y="404466"/>
                  <a:pt x="1070173" y="458111"/>
                  <a:pt x="725074" y="869385"/>
                </a:cubicBezTo>
                <a:cubicBezTo>
                  <a:pt x="379974" y="1280659"/>
                  <a:pt x="433619" y="1893822"/>
                  <a:pt x="844892" y="2238922"/>
                </a:cubicBezTo>
                <a:cubicBezTo>
                  <a:pt x="1256166" y="2584021"/>
                  <a:pt x="1869330" y="2530377"/>
                  <a:pt x="2214429" y="2119103"/>
                </a:cubicBezTo>
                <a:cubicBezTo>
                  <a:pt x="2559529" y="1707829"/>
                  <a:pt x="2505884" y="1094665"/>
                  <a:pt x="2094610" y="749566"/>
                </a:cubicBezTo>
                <a:close/>
                <a:moveTo>
                  <a:pt x="2334142" y="298936"/>
                </a:moveTo>
                <a:lnTo>
                  <a:pt x="2489223" y="429064"/>
                </a:lnTo>
                <a:lnTo>
                  <a:pt x="2320667" y="742363"/>
                </a:lnTo>
                <a:lnTo>
                  <a:pt x="2354461" y="777201"/>
                </a:lnTo>
                <a:cubicBezTo>
                  <a:pt x="2435203" y="879773"/>
                  <a:pt x="2495636" y="994236"/>
                  <a:pt x="2535311" y="1114855"/>
                </a:cubicBezTo>
                <a:lnTo>
                  <a:pt x="2536967" y="1121826"/>
                </a:lnTo>
                <a:lnTo>
                  <a:pt x="2897593" y="1132603"/>
                </a:lnTo>
                <a:lnTo>
                  <a:pt x="2932774" y="1331966"/>
                </a:lnTo>
                <a:lnTo>
                  <a:pt x="2590256" y="1468461"/>
                </a:lnTo>
                <a:lnTo>
                  <a:pt x="2591629" y="1489431"/>
                </a:lnTo>
                <a:cubicBezTo>
                  <a:pt x="2589349" y="1616619"/>
                  <a:pt x="2565870" y="1744223"/>
                  <a:pt x="2520747" y="1866501"/>
                </a:cubicBezTo>
                <a:lnTo>
                  <a:pt x="2514437" y="1879930"/>
                </a:lnTo>
                <a:lnTo>
                  <a:pt x="2803260" y="2137440"/>
                </a:lnTo>
                <a:lnTo>
                  <a:pt x="2702039" y="2312761"/>
                </a:lnTo>
                <a:lnTo>
                  <a:pt x="2334283" y="2191277"/>
                </a:lnTo>
                <a:lnTo>
                  <a:pt x="2319995" y="2211637"/>
                </a:lnTo>
                <a:cubicBezTo>
                  <a:pt x="2243832" y="2302406"/>
                  <a:pt x="2156847" y="2378603"/>
                  <a:pt x="2062648" y="2439877"/>
                </a:cubicBezTo>
                <a:lnTo>
                  <a:pt x="2003075" y="2474637"/>
                </a:lnTo>
                <a:lnTo>
                  <a:pt x="2056587" y="2842337"/>
                </a:lnTo>
                <a:lnTo>
                  <a:pt x="1866354" y="2911576"/>
                </a:lnTo>
                <a:lnTo>
                  <a:pt x="1671448" y="2596242"/>
                </a:lnTo>
                <a:lnTo>
                  <a:pt x="1548242" y="2620265"/>
                </a:lnTo>
                <a:cubicBezTo>
                  <a:pt x="1476091" y="2627302"/>
                  <a:pt x="1403408" y="2627445"/>
                  <a:pt x="1331260" y="2620591"/>
                </a:cubicBezTo>
                <a:lnTo>
                  <a:pt x="1231810" y="2601211"/>
                </a:lnTo>
                <a:lnTo>
                  <a:pt x="1049067" y="2896869"/>
                </a:lnTo>
                <a:lnTo>
                  <a:pt x="858832" y="2827631"/>
                </a:lnTo>
                <a:lnTo>
                  <a:pt x="907780" y="2491308"/>
                </a:lnTo>
                <a:lnTo>
                  <a:pt x="816874" y="2436359"/>
                </a:lnTo>
                <a:cubicBezTo>
                  <a:pt x="785477" y="2415113"/>
                  <a:pt x="754881" y="2392053"/>
                  <a:pt x="725221" y="2367165"/>
                </a:cubicBezTo>
                <a:cubicBezTo>
                  <a:pt x="695562" y="2342277"/>
                  <a:pt x="667538" y="2316150"/>
                  <a:pt x="641163" y="2288921"/>
                </a:cubicBezTo>
                <a:lnTo>
                  <a:pt x="574277" y="2212385"/>
                </a:lnTo>
                <a:lnTo>
                  <a:pt x="268562" y="2313374"/>
                </a:lnTo>
                <a:lnTo>
                  <a:pt x="167340" y="2138053"/>
                </a:lnTo>
                <a:lnTo>
                  <a:pt x="411251" y="1920587"/>
                </a:lnTo>
                <a:lnTo>
                  <a:pt x="370408" y="1814340"/>
                </a:lnTo>
                <a:cubicBezTo>
                  <a:pt x="346310" y="1727013"/>
                  <a:pt x="332834" y="1636964"/>
                  <a:pt x="330144" y="1546283"/>
                </a:cubicBezTo>
                <a:lnTo>
                  <a:pt x="333010" y="1450313"/>
                </a:lnTo>
                <a:lnTo>
                  <a:pt x="0" y="1317659"/>
                </a:lnTo>
                <a:lnTo>
                  <a:pt x="35154" y="1118292"/>
                </a:lnTo>
                <a:lnTo>
                  <a:pt x="405289" y="1107180"/>
                </a:lnTo>
                <a:lnTo>
                  <a:pt x="444695" y="1011372"/>
                </a:lnTo>
                <a:cubicBezTo>
                  <a:pt x="485787" y="926536"/>
                  <a:pt x="537987" y="845252"/>
                  <a:pt x="601458" y="769611"/>
                </a:cubicBezTo>
                <a:lnTo>
                  <a:pt x="622589" y="747913"/>
                </a:lnTo>
                <a:lnTo>
                  <a:pt x="446039" y="419756"/>
                </a:lnTo>
                <a:lnTo>
                  <a:pt x="601120" y="289627"/>
                </a:lnTo>
                <a:lnTo>
                  <a:pt x="894887" y="521468"/>
                </a:lnTo>
                <a:lnTo>
                  <a:pt x="1005061" y="460695"/>
                </a:lnTo>
                <a:cubicBezTo>
                  <a:pt x="1055317" y="437563"/>
                  <a:pt x="1106924" y="418206"/>
                  <a:pt x="1159434" y="402668"/>
                </a:cubicBezTo>
                <a:lnTo>
                  <a:pt x="1288857" y="377431"/>
                </a:lnTo>
                <a:lnTo>
                  <a:pt x="1367154" y="0"/>
                </a:lnTo>
                <a:lnTo>
                  <a:pt x="1569597" y="0"/>
                </a:lnTo>
                <a:lnTo>
                  <a:pt x="1646698" y="371669"/>
                </a:lnTo>
                <a:lnTo>
                  <a:pt x="1803965" y="402316"/>
                </a:lnTo>
                <a:cubicBezTo>
                  <a:pt x="1873976" y="423270"/>
                  <a:pt x="1942381" y="451323"/>
                  <a:pt x="2008116" y="486582"/>
                </a:cubicBezTo>
                <a:lnTo>
                  <a:pt x="2055596" y="518765"/>
                </a:lnTo>
                <a:close/>
              </a:path>
            </a:pathLst>
          </a:custGeom>
          <a:solidFill>
            <a:srgbClr val="CC0000"/>
          </a:solidFill>
          <a:ln w="25400" cap="flat" cmpd="sng" algn="ctr">
            <a:noFill/>
            <a:prstDash val="solid"/>
          </a:ln>
          <a:effectLst/>
        </p:spPr>
        <p:txBody>
          <a:bodyPr wrap="square" lIns="68580" tIns="34290" rIns="68580" bIns="34290" rtlCol="0" anchor="ctr">
            <a:noAutofit/>
          </a:bodyPr>
          <a:lstStyle/>
          <a:p>
            <a:pPr marL="0" marR="0" lvl="0" indent="0" algn="ctr" defTabSz="108839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0" name="Rectangle 1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639185" y="311785"/>
            <a:ext cx="5034280" cy="978535"/>
          </a:xfrm>
          <a:prstGeom prst="roundRect">
            <a:avLst>
              <a:gd name="adj" fmla="val 45512"/>
            </a:avLst>
          </a:prstGeom>
          <a:solidFill>
            <a:srgbClr val="F4AE27"/>
          </a:solidFill>
          <a:ln>
            <a:noFill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光中圆_CNKI" panose="02000500000000000000" charset="-122"/>
                <a:ea typeface="华光中圆_CNKI" panose="02000500000000000000" charset="-122"/>
                <a:cs typeface="+mn-ea"/>
                <a:sym typeface="+mn-lt"/>
              </a:rPr>
              <a:t>监控程序</a:t>
            </a:r>
            <a:endParaRPr lang="zh-CN" altLang="en-US" sz="3600" dirty="0">
              <a:solidFill>
                <a:schemeClr val="accent2">
                  <a:lumMod val="75000"/>
                </a:schemeClr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04795" y="1600835"/>
            <a:ext cx="7254875" cy="3676650"/>
            <a:chOff x="4417" y="2244"/>
            <a:chExt cx="11425" cy="5790"/>
          </a:xfrm>
        </p:grpSpPr>
        <p:sp>
          <p:nvSpPr>
            <p:cNvPr id="74" name="椭圆 73"/>
            <p:cNvSpPr/>
            <p:nvPr>
              <p:custDataLst>
                <p:tags r:id="rId13"/>
              </p:custDataLst>
            </p:nvPr>
          </p:nvSpPr>
          <p:spPr bwMode="auto">
            <a:xfrm>
              <a:off x="4536" y="2244"/>
              <a:ext cx="663" cy="663"/>
            </a:xfrm>
            <a:prstGeom prst="ellipse">
              <a:avLst/>
            </a:prstGeom>
            <a:gradFill>
              <a:gsLst>
                <a:gs pos="0">
                  <a:srgbClr val="C30F0F">
                    <a:lumMod val="90000"/>
                    <a:lumOff val="10000"/>
                  </a:srgbClr>
                </a:gs>
                <a:gs pos="45000">
                  <a:srgbClr val="C30F0F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ctr" rotWithShape="0">
                <a:srgbClr val="C30F0F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p>
              <a:pPr algn="ctr"/>
              <a:r>
                <a:rPr lang="en-US" altLang="zh-CN" sz="2400" dirty="0">
                  <a:ln w="19050">
                    <a:noFill/>
                  </a:ln>
                  <a:solidFill>
                    <a:srgbClr val="FECE66"/>
                  </a:solidFill>
                  <a:cs typeface="+mn-ea"/>
                  <a:sym typeface="+mn-lt"/>
                </a:rPr>
                <a:t>1</a:t>
              </a:r>
              <a:endParaRPr lang="en-US" altLang="zh-CN" sz="2400" dirty="0">
                <a:ln w="19050">
                  <a:noFill/>
                </a:ln>
                <a:solidFill>
                  <a:srgbClr val="FECE66"/>
                </a:solidFill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14"/>
              </p:custDataLst>
            </p:nvPr>
          </p:nvSpPr>
          <p:spPr bwMode="auto">
            <a:xfrm>
              <a:off x="4893" y="3111"/>
              <a:ext cx="663" cy="663"/>
            </a:xfrm>
            <a:prstGeom prst="ellipse">
              <a:avLst/>
            </a:prstGeom>
            <a:gradFill>
              <a:gsLst>
                <a:gs pos="0">
                  <a:srgbClr val="C30F0F">
                    <a:lumMod val="90000"/>
                    <a:lumOff val="10000"/>
                  </a:srgbClr>
                </a:gs>
                <a:gs pos="45000">
                  <a:srgbClr val="C30F0F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ctr" rotWithShape="0">
                <a:srgbClr val="C30F0F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p>
              <a:pPr algn="ctr"/>
              <a:r>
                <a:rPr lang="en-US" altLang="zh-CN" sz="2400" dirty="0">
                  <a:ln w="19050">
                    <a:noFill/>
                  </a:ln>
                  <a:solidFill>
                    <a:srgbClr val="FECE66"/>
                  </a:solidFill>
                  <a:cs typeface="+mn-ea"/>
                  <a:sym typeface="+mn-lt"/>
                </a:rPr>
                <a:t>2</a:t>
              </a:r>
              <a:endParaRPr lang="en-US" altLang="zh-CN" sz="2400" dirty="0">
                <a:ln w="19050">
                  <a:noFill/>
                </a:ln>
                <a:solidFill>
                  <a:srgbClr val="FECE66"/>
                </a:solidFill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>
              <p:custDataLst>
                <p:tags r:id="rId15"/>
              </p:custDataLst>
            </p:nvPr>
          </p:nvSpPr>
          <p:spPr bwMode="auto">
            <a:xfrm>
              <a:off x="5083" y="4110"/>
              <a:ext cx="663" cy="663"/>
            </a:xfrm>
            <a:prstGeom prst="ellipse">
              <a:avLst/>
            </a:prstGeom>
            <a:gradFill>
              <a:gsLst>
                <a:gs pos="0">
                  <a:srgbClr val="C30F0F">
                    <a:lumMod val="90000"/>
                    <a:lumOff val="10000"/>
                  </a:srgbClr>
                </a:gs>
                <a:gs pos="45000">
                  <a:srgbClr val="C30F0F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ctr" rotWithShape="0">
                <a:srgbClr val="C30F0F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p>
              <a:pPr algn="ctr"/>
              <a:r>
                <a:rPr lang="en-US" altLang="zh-CN" sz="2400" dirty="0">
                  <a:ln w="19050">
                    <a:noFill/>
                  </a:ln>
                  <a:solidFill>
                    <a:srgbClr val="FECE66"/>
                  </a:solidFill>
                  <a:cs typeface="+mn-ea"/>
                  <a:sym typeface="+mn-lt"/>
                </a:rPr>
                <a:t>3</a:t>
              </a:r>
              <a:endParaRPr lang="en-US" altLang="zh-CN" sz="2400" dirty="0">
                <a:ln w="19050">
                  <a:noFill/>
                </a:ln>
                <a:solidFill>
                  <a:srgbClr val="FECE66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>
              <p:custDataLst>
                <p:tags r:id="rId16"/>
              </p:custDataLst>
            </p:nvPr>
          </p:nvSpPr>
          <p:spPr bwMode="auto">
            <a:xfrm>
              <a:off x="4745" y="6173"/>
              <a:ext cx="658" cy="679"/>
            </a:xfrm>
            <a:prstGeom prst="ellipse">
              <a:avLst/>
            </a:prstGeom>
            <a:gradFill>
              <a:gsLst>
                <a:gs pos="0">
                  <a:srgbClr val="C30F0F">
                    <a:lumMod val="90000"/>
                    <a:lumOff val="10000"/>
                  </a:srgbClr>
                </a:gs>
                <a:gs pos="45000">
                  <a:srgbClr val="C30F0F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ctr" rotWithShape="0">
                <a:srgbClr val="C30F0F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p>
              <a:pPr algn="ctr"/>
              <a:r>
                <a:rPr lang="en-US" altLang="zh-CN" sz="2400" dirty="0">
                  <a:ln w="19050">
                    <a:noFill/>
                  </a:ln>
                  <a:solidFill>
                    <a:srgbClr val="FECE66"/>
                  </a:solidFill>
                  <a:cs typeface="+mn-ea"/>
                  <a:sym typeface="+mn-lt"/>
                </a:rPr>
                <a:t>5</a:t>
              </a:r>
              <a:endParaRPr lang="en-US" altLang="zh-CN" sz="2400" dirty="0">
                <a:ln w="19050">
                  <a:noFill/>
                </a:ln>
                <a:solidFill>
                  <a:srgbClr val="FECE66"/>
                </a:solidFill>
                <a:cs typeface="+mn-ea"/>
                <a:sym typeface="+mn-lt"/>
              </a:endParaRPr>
            </a:p>
          </p:txBody>
        </p:sp>
        <p:sp>
          <p:nvSpPr>
            <p:cNvPr id="78" name="椭圆 77"/>
            <p:cNvSpPr/>
            <p:nvPr>
              <p:custDataLst>
                <p:tags r:id="rId17"/>
              </p:custDataLst>
            </p:nvPr>
          </p:nvSpPr>
          <p:spPr bwMode="auto">
            <a:xfrm>
              <a:off x="5084" y="5109"/>
              <a:ext cx="663" cy="680"/>
            </a:xfrm>
            <a:prstGeom prst="ellipse">
              <a:avLst/>
            </a:prstGeom>
            <a:gradFill>
              <a:gsLst>
                <a:gs pos="0">
                  <a:srgbClr val="C30F0F">
                    <a:lumMod val="90000"/>
                    <a:lumOff val="10000"/>
                  </a:srgbClr>
                </a:gs>
                <a:gs pos="45000">
                  <a:srgbClr val="C30F0F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ctr" rotWithShape="0">
                <a:srgbClr val="C30F0F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p>
              <a:pPr algn="ctr"/>
              <a:r>
                <a:rPr lang="en-US" altLang="zh-CN" sz="2400" dirty="0">
                  <a:ln w="19050">
                    <a:noFill/>
                  </a:ln>
                  <a:solidFill>
                    <a:srgbClr val="FECE66"/>
                  </a:solidFill>
                  <a:cs typeface="+mn-ea"/>
                  <a:sym typeface="+mn-lt"/>
                </a:rPr>
                <a:t>4</a:t>
              </a:r>
              <a:endParaRPr lang="en-US" altLang="zh-CN" sz="2400" dirty="0">
                <a:ln w="19050">
                  <a:noFill/>
                </a:ln>
                <a:solidFill>
                  <a:srgbClr val="FECE66"/>
                </a:solidFill>
                <a:cs typeface="+mn-ea"/>
                <a:sym typeface="+mn-lt"/>
              </a:endParaRPr>
            </a:p>
          </p:txBody>
        </p:sp>
        <p:sp>
          <p:nvSpPr>
            <p:cNvPr id="81" name="文本框 80"/>
            <p:cNvSpPr txBox="1"/>
            <p:nvPr>
              <p:custDataLst>
                <p:tags r:id="rId18"/>
              </p:custDataLst>
            </p:nvPr>
          </p:nvSpPr>
          <p:spPr>
            <a:xfrm>
              <a:off x="5952" y="2910"/>
              <a:ext cx="987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+mn-ea"/>
                </a:rPr>
                <a:t>制定绩效监控计划</a:t>
              </a:r>
              <a:endParaRPr lang="zh-CN" altLang="en-US" sz="3600"/>
            </a:p>
          </p:txBody>
        </p:sp>
        <p:sp>
          <p:nvSpPr>
            <p:cNvPr id="82" name="文本框 81"/>
            <p:cNvSpPr txBox="1"/>
            <p:nvPr>
              <p:custDataLst>
                <p:tags r:id="rId19"/>
              </p:custDataLst>
            </p:nvPr>
          </p:nvSpPr>
          <p:spPr>
            <a:xfrm>
              <a:off x="5964" y="3926"/>
              <a:ext cx="987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+mn-ea"/>
                </a:rPr>
                <a:t>报送绩效监控信息</a:t>
              </a:r>
              <a:endParaRPr lang="zh-CN" altLang="en-US" sz="3600" dirty="0">
                <a:solidFill>
                  <a:schemeClr val="accent2">
                    <a:lumMod val="7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</a:endParaRPr>
            </a:p>
          </p:txBody>
        </p:sp>
        <p:sp>
          <p:nvSpPr>
            <p:cNvPr id="83" name="文本框 82"/>
            <p:cNvSpPr txBox="1"/>
            <p:nvPr>
              <p:custDataLst>
                <p:tags r:id="rId20"/>
              </p:custDataLst>
            </p:nvPr>
          </p:nvSpPr>
          <p:spPr>
            <a:xfrm>
              <a:off x="5966" y="4942"/>
              <a:ext cx="987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+mn-ea"/>
                </a:rPr>
                <a:t>督导审查预算绩效监控过程</a:t>
              </a:r>
              <a:endParaRPr lang="zh-CN" altLang="en-US" sz="3600"/>
            </a:p>
          </p:txBody>
        </p:sp>
        <p:sp>
          <p:nvSpPr>
            <p:cNvPr id="84" name="文本框 83"/>
            <p:cNvSpPr txBox="1"/>
            <p:nvPr>
              <p:custDataLst>
                <p:tags r:id="rId21"/>
              </p:custDataLst>
            </p:nvPr>
          </p:nvSpPr>
          <p:spPr>
            <a:xfrm>
              <a:off x="5556" y="5976"/>
              <a:ext cx="987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+mn-ea"/>
                </a:rPr>
                <a:t>反馈绩效监控结果</a:t>
              </a:r>
              <a:endParaRPr lang="zh-CN" altLang="en-US" sz="3600" dirty="0">
                <a:solidFill>
                  <a:schemeClr val="accent2">
                    <a:lumMod val="7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</a:endParaRPr>
            </a:p>
          </p:txBody>
        </p:sp>
        <p:sp>
          <p:nvSpPr>
            <p:cNvPr id="85" name="椭圆 84"/>
            <p:cNvSpPr/>
            <p:nvPr>
              <p:custDataLst>
                <p:tags r:id="rId22"/>
              </p:custDataLst>
            </p:nvPr>
          </p:nvSpPr>
          <p:spPr bwMode="auto">
            <a:xfrm>
              <a:off x="4417" y="7182"/>
              <a:ext cx="658" cy="679"/>
            </a:xfrm>
            <a:prstGeom prst="ellipse">
              <a:avLst/>
            </a:prstGeom>
            <a:gradFill>
              <a:gsLst>
                <a:gs pos="0">
                  <a:srgbClr val="C30F0F">
                    <a:lumMod val="90000"/>
                    <a:lumOff val="10000"/>
                  </a:srgbClr>
                </a:gs>
                <a:gs pos="45000">
                  <a:srgbClr val="C30F0F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ctr" rotWithShape="0">
                <a:srgbClr val="C30F0F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p>
              <a:pPr algn="ctr"/>
              <a:r>
                <a:rPr lang="en-US" altLang="zh-CN" sz="2400" dirty="0">
                  <a:ln w="19050">
                    <a:noFill/>
                  </a:ln>
                  <a:solidFill>
                    <a:srgbClr val="FECE66"/>
                  </a:solidFill>
                  <a:cs typeface="+mn-ea"/>
                  <a:sym typeface="+mn-lt"/>
                </a:rPr>
                <a:t>6</a:t>
              </a:r>
              <a:endParaRPr lang="en-US" altLang="zh-CN" sz="2400" dirty="0">
                <a:ln w="19050">
                  <a:noFill/>
                </a:ln>
                <a:solidFill>
                  <a:srgbClr val="FECE66"/>
                </a:solidFill>
                <a:cs typeface="+mn-ea"/>
                <a:sym typeface="+mn-lt"/>
              </a:endParaRPr>
            </a:p>
          </p:txBody>
        </p:sp>
        <p:sp>
          <p:nvSpPr>
            <p:cNvPr id="86" name="文本框 85"/>
            <p:cNvSpPr txBox="1"/>
            <p:nvPr>
              <p:custDataLst>
                <p:tags r:id="rId23"/>
              </p:custDataLst>
            </p:nvPr>
          </p:nvSpPr>
          <p:spPr>
            <a:xfrm>
              <a:off x="5080" y="7018"/>
              <a:ext cx="987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3600" dirty="0">
                  <a:solidFill>
                    <a:schemeClr val="accent2">
                      <a:lumMod val="75000"/>
                    </a:schemeClr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+mn-ea"/>
                </a:rPr>
                <a:t>落实绩效监控结果</a:t>
              </a:r>
              <a:endParaRPr lang="zh-CN" altLang="en-US" sz="3600" dirty="0">
                <a:solidFill>
                  <a:schemeClr val="accent2">
                    <a:lumMod val="7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107055" y="5882005"/>
            <a:ext cx="62039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sz="3600">
                <a:solidFill>
                  <a:schemeClr val="accent4">
                    <a:lumMod val="40000"/>
                    <a:lumOff val="6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上海市松江区财政局 出品</a:t>
            </a:r>
            <a:endParaRPr lang="zh-CN" altLang="en-US" sz="3600">
              <a:solidFill>
                <a:schemeClr val="accent4">
                  <a:lumMod val="40000"/>
                  <a:lumOff val="60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endParaRPr lang="zh-CN" altLang="en-US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ldLvl="0" animBg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COMMONDATA" val="eyJoZGlkIjoiMTA3NWIzNmEzNjBlZWE3NjE0ZTkxYjcxYzk0NjQwMDMifQ=="/>
  <p:tag name="commondata" val="eyJoZGlkIjoiNWRkNzk0NmY3NTgxMTBkNTliNDBlNDc2Mjk5ZTg1YmIifQ==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myoreh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955</Words>
  <Application>WPS 演示</Application>
  <PresentationFormat>自定义</PresentationFormat>
  <Paragraphs>54</Paragraphs>
  <Slides>5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华光中圆_CNKI</vt:lpstr>
      <vt:lpstr>黑体</vt:lpstr>
      <vt:lpstr>微软雅黑</vt:lpstr>
      <vt:lpstr>Arial Unicode MS</vt:lpstr>
      <vt:lpstr>等线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红色政党风不忘初心勇担当党建PPT模板</dc:title>
  <dc:creator>第一PPT</dc:creator>
  <cp:keywords>www.1ppt.com</cp:keywords>
  <dc:description>www.1ppt.com</dc:description>
  <cp:lastModifiedBy>我是一颗柠檬</cp:lastModifiedBy>
  <cp:revision>93</cp:revision>
  <dcterms:created xsi:type="dcterms:W3CDTF">2019-07-09T09:27:00Z</dcterms:created>
  <dcterms:modified xsi:type="dcterms:W3CDTF">2023-11-06T09:23:12Z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21A263DA31EA432CAE777B52ADC6C04D</vt:lpwstr>
  </property>
  <property fmtid="{D5CDD505-2E9C-101B-9397-08002B2CF9AE}" pid="3" name="KSOProductBuildVer">
    <vt:lpwstr>2052-12.1.0.15712</vt:lpwstr>
  </property>
</Properties>
</file>